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04" d="100"/>
          <a:sy n="104" d="100"/>
        </p:scale>
        <p:origin x="144" y="39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g>
</file>

<file path=ppt/media/image3.png>
</file>

<file path=ppt/media/image4.jpe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27-May-23</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767882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27-May-23</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614302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27-May-23</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3080820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27-May-23</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40802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27-May-23</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1151113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27-May-23</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2617764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27-May-23</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94460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27-May-23</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042883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27-May-23</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565110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27-May-23</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9764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27-May-23</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586855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27-May-23</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37160193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lose up of audio equipment">
            <a:extLst>
              <a:ext uri="{FF2B5EF4-FFF2-40B4-BE49-F238E27FC236}">
                <a16:creationId xmlns:a16="http://schemas.microsoft.com/office/drawing/2014/main" id="{9CF140B8-7ADD-3EDA-E614-7EEC35334FB7}"/>
              </a:ext>
            </a:extLst>
          </p:cNvPr>
          <p:cNvPicPr>
            <a:picLocks noChangeAspect="1"/>
          </p:cNvPicPr>
          <p:nvPr/>
        </p:nvPicPr>
        <p:blipFill rotWithShape="1">
          <a:blip r:embed="rId2"/>
          <a:srcRect t="15730"/>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52F9B1C2-7D20-4F91-A660-197C98B9A3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39445"/>
            <a:ext cx="6114985" cy="2298326"/>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37B1CE-2BF9-DDF6-0B50-B857FF38087E}"/>
              </a:ext>
            </a:extLst>
          </p:cNvPr>
          <p:cNvSpPr>
            <a:spLocks noGrp="1"/>
          </p:cNvSpPr>
          <p:nvPr>
            <p:ph type="ctrTitle"/>
          </p:nvPr>
        </p:nvSpPr>
        <p:spPr>
          <a:xfrm>
            <a:off x="960119" y="2100845"/>
            <a:ext cx="4670234" cy="1975527"/>
          </a:xfrm>
        </p:spPr>
        <p:txBody>
          <a:bodyPr anchor="ctr">
            <a:normAutofit/>
          </a:bodyPr>
          <a:lstStyle/>
          <a:p>
            <a:pPr algn="l"/>
            <a:r>
              <a:rPr lang="en-US" sz="4600"/>
              <a:t>Embedded HVAC Controller</a:t>
            </a:r>
          </a:p>
        </p:txBody>
      </p:sp>
      <p:sp>
        <p:nvSpPr>
          <p:cNvPr id="13" name="Rectangle 12">
            <a:extLst>
              <a:ext uri="{FF2B5EF4-FFF2-40B4-BE49-F238E27FC236}">
                <a16:creationId xmlns:a16="http://schemas.microsoft.com/office/drawing/2014/main" id="{A89C4E6E-ECA4-40E5-A54E-13E92B678E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237771"/>
            <a:ext cx="6114982" cy="809351"/>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5EE5C530-B105-8F49-5B3D-528765677CF4}"/>
              </a:ext>
            </a:extLst>
          </p:cNvPr>
          <p:cNvSpPr>
            <a:spLocks noGrp="1"/>
          </p:cNvSpPr>
          <p:nvPr>
            <p:ph type="subTitle" idx="1"/>
          </p:nvPr>
        </p:nvSpPr>
        <p:spPr>
          <a:xfrm>
            <a:off x="960119" y="4372379"/>
            <a:ext cx="4670233" cy="540135"/>
          </a:xfrm>
        </p:spPr>
        <p:txBody>
          <a:bodyPr anchor="ctr">
            <a:normAutofit/>
          </a:bodyPr>
          <a:lstStyle/>
          <a:p>
            <a:pPr algn="l"/>
            <a:r>
              <a:rPr lang="en-US" sz="2800" dirty="0"/>
              <a:t>Mini Project</a:t>
            </a:r>
          </a:p>
        </p:txBody>
      </p:sp>
    </p:spTree>
    <p:extLst>
      <p:ext uri="{BB962C8B-B14F-4D97-AF65-F5344CB8AC3E}">
        <p14:creationId xmlns:p14="http://schemas.microsoft.com/office/powerpoint/2010/main" val="94482754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45B42B6-26F8-4E25-839B-FB38F13BEF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553E42-6203-09B9-0C70-05E636F8685D}"/>
              </a:ext>
            </a:extLst>
          </p:cNvPr>
          <p:cNvSpPr>
            <a:spLocks noGrp="1"/>
          </p:cNvSpPr>
          <p:nvPr>
            <p:ph type="title"/>
          </p:nvPr>
        </p:nvSpPr>
        <p:spPr>
          <a:xfrm>
            <a:off x="960120" y="317814"/>
            <a:ext cx="10268712" cy="1700784"/>
          </a:xfrm>
        </p:spPr>
        <p:txBody>
          <a:bodyPr>
            <a:normAutofit/>
          </a:bodyPr>
          <a:lstStyle/>
          <a:p>
            <a:r>
              <a:rPr lang="en-US" b="0" i="0">
                <a:effectLst/>
                <a:latin typeface="Söhne"/>
              </a:rPr>
              <a:t>Project Overview</a:t>
            </a:r>
            <a:endParaRPr lang="en-US" dirty="0"/>
          </a:p>
        </p:txBody>
      </p:sp>
      <p:sp>
        <p:nvSpPr>
          <p:cNvPr id="3" name="Content Placeholder 2">
            <a:extLst>
              <a:ext uri="{FF2B5EF4-FFF2-40B4-BE49-F238E27FC236}">
                <a16:creationId xmlns:a16="http://schemas.microsoft.com/office/drawing/2014/main" id="{8B900476-6268-2885-C1B5-757BDD2D82A0}"/>
              </a:ext>
            </a:extLst>
          </p:cNvPr>
          <p:cNvSpPr>
            <a:spLocks noGrp="1"/>
          </p:cNvSpPr>
          <p:nvPr>
            <p:ph idx="1"/>
          </p:nvPr>
        </p:nvSpPr>
        <p:spPr>
          <a:xfrm>
            <a:off x="960120" y="2587752"/>
            <a:ext cx="5869303" cy="3593592"/>
          </a:xfrm>
        </p:spPr>
        <p:txBody>
          <a:bodyPr>
            <a:normAutofit/>
          </a:bodyPr>
          <a:lstStyle/>
          <a:p>
            <a:pPr>
              <a:lnSpc>
                <a:spcPct val="91000"/>
              </a:lnSpc>
            </a:pPr>
            <a:r>
              <a:rPr lang="en-US" sz="1800" dirty="0"/>
              <a:t>The project comprises a microcontroller-based control system and a Human-Machine Interface (HMI) that work together to regulate the temperature of a premises by controlling a rooftop HVAC unit equipped with two compressors. The system operates by utilizing both compressors at the beginning to quickly cool down the room to the desired temperature. Afterward, the microcontroller automatically switches between the compressors every 30 minutes, providing rest to each compressor in turn. This approach ensures the longevity of the expensive compressor components while maintaining the desired temperature in the premises.</a:t>
            </a:r>
          </a:p>
        </p:txBody>
      </p:sp>
      <p:pic>
        <p:nvPicPr>
          <p:cNvPr id="13" name="Picture 12" descr="A picture containing LEGO, scale model&#10;&#10;Description automatically generated">
            <a:extLst>
              <a:ext uri="{FF2B5EF4-FFF2-40B4-BE49-F238E27FC236}">
                <a16:creationId xmlns:a16="http://schemas.microsoft.com/office/drawing/2014/main" id="{E2355C8A-9E81-63A1-6AC4-7076C42ED67F}"/>
              </a:ext>
            </a:extLst>
          </p:cNvPr>
          <p:cNvPicPr>
            <a:picLocks noChangeAspect="1"/>
          </p:cNvPicPr>
          <p:nvPr/>
        </p:nvPicPr>
        <p:blipFill rotWithShape="1">
          <a:blip r:embed="rId2">
            <a:extLst>
              <a:ext uri="{28A0092B-C50C-407E-A947-70E740481C1C}">
                <a14:useLocalDpi xmlns:a14="http://schemas.microsoft.com/office/drawing/2010/main" val="0"/>
              </a:ext>
            </a:extLst>
          </a:blip>
          <a:srcRect l="13483" r="14825" b="2"/>
          <a:stretch/>
        </p:blipFill>
        <p:spPr>
          <a:xfrm>
            <a:off x="7537704" y="2264989"/>
            <a:ext cx="4654296" cy="4593011"/>
          </a:xfrm>
          <a:prstGeom prst="rect">
            <a:avLst/>
          </a:prstGeom>
        </p:spPr>
      </p:pic>
    </p:spTree>
    <p:extLst>
      <p:ext uri="{BB962C8B-B14F-4D97-AF65-F5344CB8AC3E}">
        <p14:creationId xmlns:p14="http://schemas.microsoft.com/office/powerpoint/2010/main" val="28898611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A1D7C-D4EB-B63B-CAAB-303670D1105D}"/>
              </a:ext>
            </a:extLst>
          </p:cNvPr>
          <p:cNvSpPr>
            <a:spLocks noGrp="1"/>
          </p:cNvSpPr>
          <p:nvPr>
            <p:ph type="title"/>
          </p:nvPr>
        </p:nvSpPr>
        <p:spPr/>
        <p:txBody>
          <a:bodyPr/>
          <a:lstStyle/>
          <a:p>
            <a:r>
              <a:rPr lang="en-US" dirty="0"/>
              <a:t>Hardware Overview</a:t>
            </a:r>
          </a:p>
        </p:txBody>
      </p:sp>
      <p:sp>
        <p:nvSpPr>
          <p:cNvPr id="3" name="Content Placeholder 2">
            <a:extLst>
              <a:ext uri="{FF2B5EF4-FFF2-40B4-BE49-F238E27FC236}">
                <a16:creationId xmlns:a16="http://schemas.microsoft.com/office/drawing/2014/main" id="{056FD907-57AF-913D-149B-CA2C81713C37}"/>
              </a:ext>
            </a:extLst>
          </p:cNvPr>
          <p:cNvSpPr>
            <a:spLocks noGrp="1"/>
          </p:cNvSpPr>
          <p:nvPr>
            <p:ph idx="1"/>
          </p:nvPr>
        </p:nvSpPr>
        <p:spPr/>
        <p:txBody>
          <a:bodyPr/>
          <a:lstStyle/>
          <a:p>
            <a:r>
              <a:rPr lang="en-US" dirty="0"/>
              <a:t>Components:</a:t>
            </a:r>
          </a:p>
          <a:p>
            <a:r>
              <a:rPr lang="en-US" dirty="0" err="1"/>
              <a:t>Mcu</a:t>
            </a:r>
            <a:r>
              <a:rPr lang="en-US" dirty="0"/>
              <a:t>: </a:t>
            </a:r>
            <a:r>
              <a:rPr lang="en-US" dirty="0" err="1"/>
              <a:t>Atmega</a:t>
            </a:r>
            <a:r>
              <a:rPr lang="en-US" dirty="0"/>
              <a:t> 2560p</a:t>
            </a:r>
          </a:p>
          <a:p>
            <a:r>
              <a:rPr lang="en-US" dirty="0"/>
              <a:t>Resistor: 330</a:t>
            </a:r>
            <a:r>
              <a:rPr lang="el-GR" dirty="0"/>
              <a:t>Ω</a:t>
            </a:r>
            <a:endParaRPr lang="en-US" dirty="0"/>
          </a:p>
          <a:p>
            <a:r>
              <a:rPr lang="en-US" dirty="0"/>
              <a:t>Diode: 1n4007</a:t>
            </a:r>
          </a:p>
          <a:p>
            <a:r>
              <a:rPr lang="en-US" dirty="0"/>
              <a:t>Relay: SPNO</a:t>
            </a:r>
          </a:p>
          <a:p>
            <a:r>
              <a:rPr lang="en-US" dirty="0"/>
              <a:t>Terminal Block</a:t>
            </a:r>
          </a:p>
          <a:p>
            <a:endParaRPr lang="en-US" dirty="0"/>
          </a:p>
        </p:txBody>
      </p:sp>
      <p:pic>
        <p:nvPicPr>
          <p:cNvPr id="5" name="Picture 4">
            <a:extLst>
              <a:ext uri="{FF2B5EF4-FFF2-40B4-BE49-F238E27FC236}">
                <a16:creationId xmlns:a16="http://schemas.microsoft.com/office/drawing/2014/main" id="{A8693CDC-FB47-28EB-9FA5-400F7DC9256A}"/>
              </a:ext>
            </a:extLst>
          </p:cNvPr>
          <p:cNvPicPr>
            <a:picLocks noChangeAspect="1"/>
          </p:cNvPicPr>
          <p:nvPr/>
        </p:nvPicPr>
        <p:blipFill>
          <a:blip r:embed="rId2"/>
          <a:stretch>
            <a:fillRect/>
          </a:stretch>
        </p:blipFill>
        <p:spPr>
          <a:xfrm>
            <a:off x="4267652" y="2800527"/>
            <a:ext cx="7610312" cy="3168041"/>
          </a:xfrm>
          <a:prstGeom prst="rect">
            <a:avLst/>
          </a:prstGeom>
        </p:spPr>
      </p:pic>
    </p:spTree>
    <p:extLst>
      <p:ext uri="{BB962C8B-B14F-4D97-AF65-F5344CB8AC3E}">
        <p14:creationId xmlns:p14="http://schemas.microsoft.com/office/powerpoint/2010/main" val="879171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965F5-4BF0-FE02-317F-D2AA580D0C12}"/>
              </a:ext>
            </a:extLst>
          </p:cNvPr>
          <p:cNvSpPr>
            <a:spLocks noGrp="1"/>
          </p:cNvSpPr>
          <p:nvPr>
            <p:ph type="title"/>
          </p:nvPr>
        </p:nvSpPr>
        <p:spPr/>
        <p:txBody>
          <a:bodyPr/>
          <a:lstStyle/>
          <a:p>
            <a:r>
              <a:rPr lang="en-US" dirty="0"/>
              <a:t>Software Overview</a:t>
            </a:r>
          </a:p>
        </p:txBody>
      </p:sp>
      <p:sp>
        <p:nvSpPr>
          <p:cNvPr id="3" name="Content Placeholder 2">
            <a:extLst>
              <a:ext uri="{FF2B5EF4-FFF2-40B4-BE49-F238E27FC236}">
                <a16:creationId xmlns:a16="http://schemas.microsoft.com/office/drawing/2014/main" id="{EF53F81C-C486-38CF-5A0B-5CAEF1F6A0A9}"/>
              </a:ext>
            </a:extLst>
          </p:cNvPr>
          <p:cNvSpPr>
            <a:spLocks noGrp="1"/>
          </p:cNvSpPr>
          <p:nvPr>
            <p:ph idx="1"/>
          </p:nvPr>
        </p:nvSpPr>
        <p:spPr/>
        <p:txBody>
          <a:bodyPr numCol="1">
            <a:normAutofit fontScale="92500" lnSpcReduction="20000"/>
          </a:bodyPr>
          <a:lstStyle/>
          <a:p>
            <a:r>
              <a:rPr lang="en-US" dirty="0"/>
              <a:t>Architecture:</a:t>
            </a:r>
          </a:p>
          <a:p>
            <a:r>
              <a:rPr lang="en-US" dirty="0"/>
              <a:t>The software architecture of the project follows a simple yet effective approach, where the code on the microcontroller is designed to implement multiple tasks using a RTOS, while the HMI is used to provide a user-friendly interface for controlling the system and monitoring the temperature. The two components communicate through a serial port, allowing for real-time data transfer between the microcontroller and the HMI. The app and </a:t>
            </a:r>
            <a:r>
              <a:rPr lang="en-US" dirty="0" err="1"/>
              <a:t>mcu</a:t>
            </a:r>
            <a:r>
              <a:rPr lang="en-US" dirty="0"/>
              <a:t> communicate using hardware serial, however, there is a flow control mechanism implemented to ensure the app send </a:t>
            </a:r>
            <a:r>
              <a:rPr lang="en-US" dirty="0" err="1"/>
              <a:t>mcu</a:t>
            </a:r>
            <a:r>
              <a:rPr lang="en-US" dirty="0"/>
              <a:t> commands based on send-acknowledge procedure so that not a single command is missed by the board.</a:t>
            </a:r>
          </a:p>
        </p:txBody>
      </p:sp>
    </p:spTree>
    <p:extLst>
      <p:ext uri="{BB962C8B-B14F-4D97-AF65-F5344CB8AC3E}">
        <p14:creationId xmlns:p14="http://schemas.microsoft.com/office/powerpoint/2010/main" val="949647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25EFA61-F0F8-4F4A-B750-81EE924F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344" y="0"/>
            <a:ext cx="7534655"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251CDF-0153-E2C7-D0CB-23DAC63CAC82}"/>
              </a:ext>
            </a:extLst>
          </p:cNvPr>
          <p:cNvSpPr>
            <a:spLocks noGrp="1"/>
          </p:cNvSpPr>
          <p:nvPr>
            <p:ph type="title"/>
          </p:nvPr>
        </p:nvSpPr>
        <p:spPr>
          <a:xfrm>
            <a:off x="5300811" y="317500"/>
            <a:ext cx="5927576" cy="1701800"/>
          </a:xfrm>
        </p:spPr>
        <p:txBody>
          <a:bodyPr>
            <a:normAutofit/>
          </a:bodyPr>
          <a:lstStyle/>
          <a:p>
            <a:r>
              <a:rPr lang="en-US" sz="5600"/>
              <a:t>Microcontroller Code</a:t>
            </a:r>
          </a:p>
        </p:txBody>
      </p:sp>
      <p:pic>
        <p:nvPicPr>
          <p:cNvPr id="5" name="Picture 4" descr="Computer script on a screen">
            <a:extLst>
              <a:ext uri="{FF2B5EF4-FFF2-40B4-BE49-F238E27FC236}">
                <a16:creationId xmlns:a16="http://schemas.microsoft.com/office/drawing/2014/main" id="{D26B1E14-BC5B-8026-5B14-7368EC3BF129}"/>
              </a:ext>
            </a:extLst>
          </p:cNvPr>
          <p:cNvPicPr>
            <a:picLocks noChangeAspect="1"/>
          </p:cNvPicPr>
          <p:nvPr/>
        </p:nvPicPr>
        <p:blipFill rotWithShape="1">
          <a:blip r:embed="rId2"/>
          <a:srcRect l="7448" r="47221" b="-1"/>
          <a:stretch/>
        </p:blipFill>
        <p:spPr>
          <a:xfrm>
            <a:off x="20" y="10"/>
            <a:ext cx="4657324" cy="6857990"/>
          </a:xfrm>
          <a:prstGeom prst="rect">
            <a:avLst/>
          </a:prstGeom>
        </p:spPr>
      </p:pic>
      <p:sp>
        <p:nvSpPr>
          <p:cNvPr id="3" name="Content Placeholder 2">
            <a:extLst>
              <a:ext uri="{FF2B5EF4-FFF2-40B4-BE49-F238E27FC236}">
                <a16:creationId xmlns:a16="http://schemas.microsoft.com/office/drawing/2014/main" id="{900F9ED9-8D00-0F27-E681-D7FCA1C96C94}"/>
              </a:ext>
            </a:extLst>
          </p:cNvPr>
          <p:cNvSpPr>
            <a:spLocks noGrp="1"/>
          </p:cNvSpPr>
          <p:nvPr>
            <p:ph idx="1"/>
          </p:nvPr>
        </p:nvSpPr>
        <p:spPr>
          <a:xfrm>
            <a:off x="5300810" y="2587625"/>
            <a:ext cx="5927577" cy="3594100"/>
          </a:xfrm>
        </p:spPr>
        <p:txBody>
          <a:bodyPr anchor="t">
            <a:normAutofit/>
          </a:bodyPr>
          <a:lstStyle/>
          <a:p>
            <a:pPr>
              <a:lnSpc>
                <a:spcPct val="91000"/>
              </a:lnSpc>
            </a:pPr>
            <a:r>
              <a:rPr lang="en-US" sz="1200" dirty="0"/>
              <a:t>RTOS Tasks:</a:t>
            </a:r>
          </a:p>
          <a:p>
            <a:pPr>
              <a:lnSpc>
                <a:spcPct val="91000"/>
              </a:lnSpc>
            </a:pPr>
            <a:r>
              <a:rPr lang="en-US" sz="1200" dirty="0"/>
              <a:t>Simulation Task: Models the thermal energy transfer of the room based on wall thermal resistance, room volume, room heat capacity, outside temperature and inside temperature</a:t>
            </a:r>
          </a:p>
          <a:p>
            <a:pPr>
              <a:lnSpc>
                <a:spcPct val="91000"/>
              </a:lnSpc>
            </a:pPr>
            <a:r>
              <a:rPr lang="en-US" sz="1200" dirty="0"/>
              <a:t>Print Task: This task receives messages from other processes that needs to be sent to serial port. It keeps on reading through a queue which is filled by other tasks.</a:t>
            </a:r>
          </a:p>
          <a:p>
            <a:pPr>
              <a:lnSpc>
                <a:spcPct val="91000"/>
              </a:lnSpc>
            </a:pPr>
            <a:r>
              <a:rPr lang="en-US" sz="1200" dirty="0"/>
              <a:t>Receive Task: This task receives messages from serial port and parses the command messages. After successful parse, it will send acknowledgement to app</a:t>
            </a:r>
          </a:p>
          <a:p>
            <a:pPr>
              <a:lnSpc>
                <a:spcPct val="91000"/>
              </a:lnSpc>
            </a:pPr>
            <a:r>
              <a:rPr lang="en-US" sz="1200" dirty="0"/>
              <a:t>Compressor Task: This task depending on the state will either turn on both compressors or select only one if temperature is above set point based on information from Load Balancer Task</a:t>
            </a:r>
          </a:p>
          <a:p>
            <a:pPr>
              <a:lnSpc>
                <a:spcPct val="91000"/>
              </a:lnSpc>
            </a:pPr>
            <a:r>
              <a:rPr lang="en-US" sz="1200" dirty="0"/>
              <a:t>Load Balancer Task: Its job is to select one compressor every set period so </a:t>
            </a:r>
            <a:r>
              <a:rPr lang="en-US" sz="1200"/>
              <a:t>that only one </a:t>
            </a:r>
            <a:r>
              <a:rPr lang="en-US" sz="1200" dirty="0"/>
              <a:t>compressor is active.</a:t>
            </a:r>
          </a:p>
        </p:txBody>
      </p:sp>
    </p:spTree>
    <p:extLst>
      <p:ext uri="{BB962C8B-B14F-4D97-AF65-F5344CB8AC3E}">
        <p14:creationId xmlns:p14="http://schemas.microsoft.com/office/powerpoint/2010/main" val="113054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9047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4FA9E1-EC4D-28E2-5E8D-A6D094660F24}"/>
              </a:ext>
            </a:extLst>
          </p:cNvPr>
          <p:cNvSpPr>
            <a:spLocks noGrp="1"/>
          </p:cNvSpPr>
          <p:nvPr>
            <p:ph type="title"/>
          </p:nvPr>
        </p:nvSpPr>
        <p:spPr>
          <a:xfrm>
            <a:off x="960438" y="640080"/>
            <a:ext cx="4500737" cy="2194560"/>
          </a:xfrm>
        </p:spPr>
        <p:txBody>
          <a:bodyPr>
            <a:normAutofit/>
          </a:bodyPr>
          <a:lstStyle/>
          <a:p>
            <a:r>
              <a:rPr lang="en-US" dirty="0"/>
              <a:t>HMI</a:t>
            </a:r>
          </a:p>
        </p:txBody>
      </p:sp>
      <p:sp>
        <p:nvSpPr>
          <p:cNvPr id="9" name="Content Placeholder 8">
            <a:extLst>
              <a:ext uri="{FF2B5EF4-FFF2-40B4-BE49-F238E27FC236}">
                <a16:creationId xmlns:a16="http://schemas.microsoft.com/office/drawing/2014/main" id="{2D5F2CA8-A0BC-F636-1C7A-9E02617F6B1F}"/>
              </a:ext>
            </a:extLst>
          </p:cNvPr>
          <p:cNvSpPr>
            <a:spLocks noGrp="1"/>
          </p:cNvSpPr>
          <p:nvPr>
            <p:ph idx="1"/>
          </p:nvPr>
        </p:nvSpPr>
        <p:spPr>
          <a:xfrm>
            <a:off x="960438" y="2916936"/>
            <a:ext cx="4500737" cy="3264408"/>
          </a:xfrm>
        </p:spPr>
        <p:txBody>
          <a:bodyPr anchor="t">
            <a:normAutofit/>
          </a:bodyPr>
          <a:lstStyle/>
          <a:p>
            <a:r>
              <a:rPr lang="en-US" dirty="0">
                <a:solidFill>
                  <a:schemeClr val="bg1"/>
                </a:solidFill>
              </a:rPr>
              <a:t>Controls the MCU and collects temperature data and component status </a:t>
            </a:r>
          </a:p>
        </p:txBody>
      </p:sp>
      <p:pic>
        <p:nvPicPr>
          <p:cNvPr id="7" name="Picture 6">
            <a:extLst>
              <a:ext uri="{FF2B5EF4-FFF2-40B4-BE49-F238E27FC236}">
                <a16:creationId xmlns:a16="http://schemas.microsoft.com/office/drawing/2014/main" id="{E00F6876-D69D-1C29-A6F6-68207EB7E2BB}"/>
              </a:ext>
            </a:extLst>
          </p:cNvPr>
          <p:cNvPicPr>
            <a:picLocks noChangeAspect="1"/>
          </p:cNvPicPr>
          <p:nvPr/>
        </p:nvPicPr>
        <p:blipFill>
          <a:blip r:embed="rId2"/>
          <a:stretch>
            <a:fillRect/>
          </a:stretch>
        </p:blipFill>
        <p:spPr>
          <a:xfrm>
            <a:off x="6884949" y="639233"/>
            <a:ext cx="4508765" cy="2547452"/>
          </a:xfrm>
          <a:prstGeom prst="rect">
            <a:avLst/>
          </a:prstGeom>
        </p:spPr>
      </p:pic>
      <p:pic>
        <p:nvPicPr>
          <p:cNvPr id="5" name="Content Placeholder 4">
            <a:extLst>
              <a:ext uri="{FF2B5EF4-FFF2-40B4-BE49-F238E27FC236}">
                <a16:creationId xmlns:a16="http://schemas.microsoft.com/office/drawing/2014/main" id="{B0B7F123-A545-0832-2EB0-32DA6340EE95}"/>
              </a:ext>
            </a:extLst>
          </p:cNvPr>
          <p:cNvPicPr>
            <a:picLocks noChangeAspect="1"/>
          </p:cNvPicPr>
          <p:nvPr/>
        </p:nvPicPr>
        <p:blipFill>
          <a:blip r:embed="rId3"/>
          <a:stretch>
            <a:fillRect/>
          </a:stretch>
        </p:blipFill>
        <p:spPr>
          <a:xfrm>
            <a:off x="6833944" y="3671314"/>
            <a:ext cx="4610774" cy="2547453"/>
          </a:xfrm>
          <a:prstGeom prst="rect">
            <a:avLst/>
          </a:prstGeom>
        </p:spPr>
      </p:pic>
    </p:spTree>
    <p:extLst>
      <p:ext uri="{BB962C8B-B14F-4D97-AF65-F5344CB8AC3E}">
        <p14:creationId xmlns:p14="http://schemas.microsoft.com/office/powerpoint/2010/main" val="1651855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9751D-60D4-D22D-34CC-76EBA82C2C88}"/>
              </a:ext>
            </a:extLst>
          </p:cNvPr>
          <p:cNvSpPr>
            <a:spLocks noGrp="1"/>
          </p:cNvSpPr>
          <p:nvPr>
            <p:ph type="title"/>
          </p:nvPr>
        </p:nvSpPr>
        <p:spPr/>
        <p:txBody>
          <a:bodyPr/>
          <a:lstStyle/>
          <a:p>
            <a:r>
              <a:rPr lang="en-US" dirty="0"/>
              <a:t>Demo</a:t>
            </a:r>
          </a:p>
        </p:txBody>
      </p:sp>
      <p:pic>
        <p:nvPicPr>
          <p:cNvPr id="6" name="Demo">
            <a:hlinkClick r:id="" action="ppaction://media"/>
            <a:extLst>
              <a:ext uri="{FF2B5EF4-FFF2-40B4-BE49-F238E27FC236}">
                <a16:creationId xmlns:a16="http://schemas.microsoft.com/office/drawing/2014/main" id="{D83A9863-1E75-8517-7D6D-C4C9804AE3E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79629" y="2254965"/>
            <a:ext cx="8183402" cy="4603036"/>
          </a:xfrm>
        </p:spPr>
      </p:pic>
    </p:spTree>
    <p:extLst>
      <p:ext uri="{BB962C8B-B14F-4D97-AF65-F5344CB8AC3E}">
        <p14:creationId xmlns:p14="http://schemas.microsoft.com/office/powerpoint/2010/main" val="3123200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12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JuxtaposeVTI">
  <a:themeElements>
    <a:clrScheme name="AnalogousFromLightSeedRightStep">
      <a:dk1>
        <a:srgbClr val="000000"/>
      </a:dk1>
      <a:lt1>
        <a:srgbClr val="FFFFFF"/>
      </a:lt1>
      <a:dk2>
        <a:srgbClr val="292441"/>
      </a:dk2>
      <a:lt2>
        <a:srgbClr val="E8E5E2"/>
      </a:lt2>
      <a:accent1>
        <a:srgbClr val="6BA7D8"/>
      </a:accent1>
      <a:accent2>
        <a:srgbClr val="6372D6"/>
      </a:accent2>
      <a:accent3>
        <a:srgbClr val="9A7FDD"/>
      </a:accent3>
      <a:accent4>
        <a:srgbClr val="B463D6"/>
      </a:accent4>
      <a:accent5>
        <a:srgbClr val="DD7FD2"/>
      </a:accent5>
      <a:accent6>
        <a:srgbClr val="D66398"/>
      </a:accent6>
      <a:hlink>
        <a:srgbClr val="A17C5D"/>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docProps/app.xml><?xml version="1.0" encoding="utf-8"?>
<Properties xmlns="http://schemas.openxmlformats.org/officeDocument/2006/extended-properties" xmlns:vt="http://schemas.openxmlformats.org/officeDocument/2006/docPropsVTypes">
  <TotalTime>1582</TotalTime>
  <Words>396</Words>
  <Application>Microsoft Office PowerPoint</Application>
  <PresentationFormat>Widescreen</PresentationFormat>
  <Paragraphs>24</Paragraphs>
  <Slides>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Franklin Gothic Demi Cond</vt:lpstr>
      <vt:lpstr>Franklin Gothic Medium</vt:lpstr>
      <vt:lpstr>Söhne</vt:lpstr>
      <vt:lpstr>Wingdings</vt:lpstr>
      <vt:lpstr>JuxtaposeVTI</vt:lpstr>
      <vt:lpstr>Embedded HVAC Controller</vt:lpstr>
      <vt:lpstr>Project Overview</vt:lpstr>
      <vt:lpstr>Hardware Overview</vt:lpstr>
      <vt:lpstr>Software Overview</vt:lpstr>
      <vt:lpstr>Microcontroller Code</vt:lpstr>
      <vt:lpstr>HMI</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Embedded HVAC Controller</dc:title>
  <dc:creator>Nafis Ahmed</dc:creator>
  <cp:lastModifiedBy>Nafis Ahmed</cp:lastModifiedBy>
  <cp:revision>2</cp:revision>
  <dcterms:created xsi:type="dcterms:W3CDTF">2023-05-12T17:40:31Z</dcterms:created>
  <dcterms:modified xsi:type="dcterms:W3CDTF">2023-05-26T23:14:39Z</dcterms:modified>
</cp:coreProperties>
</file>

<file path=docProps/thumbnail.jpeg>
</file>